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3" r:id="rId2"/>
    <p:sldId id="314" r:id="rId3"/>
    <p:sldId id="325" r:id="rId4"/>
    <p:sldId id="326" r:id="rId5"/>
    <p:sldId id="329" r:id="rId6"/>
    <p:sldId id="330" r:id="rId7"/>
    <p:sldId id="327" r:id="rId8"/>
    <p:sldId id="328" r:id="rId9"/>
    <p:sldId id="323" r:id="rId10"/>
    <p:sldId id="310"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vet Karabas" initials="SK" lastIdx="1" clrIdx="0">
    <p:extLst>
      <p:ext uri="{19B8F6BF-5375-455C-9EA6-DF929625EA0E}">
        <p15:presenceInfo xmlns:p15="http://schemas.microsoft.com/office/powerpoint/2012/main" userId="S-1-5-21-1588283499-1822172397-622671684-129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02E"/>
    <a:srgbClr val="E13101"/>
    <a:srgbClr val="FF9900"/>
    <a:srgbClr val="FD0000"/>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8354" autoAdjust="0"/>
  </p:normalViewPr>
  <p:slideViewPr>
    <p:cSldViewPr snapToGrid="0">
      <p:cViewPr varScale="1">
        <p:scale>
          <a:sx n="78" d="100"/>
          <a:sy n="78" d="100"/>
        </p:scale>
        <p:origin x="1812" y="90"/>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22" y="-50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359A0-D2CF-44CD-8DD1-E8D52A306B2B}" type="datetimeFigureOut">
              <a:rPr lang="tr-TR" smtClean="0"/>
              <a:pPr/>
              <a:t>6.10.2016</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330795-84C9-4135-B520-095D3E4116BC}" type="slidenum">
              <a:rPr lang="tr-TR" smtClean="0"/>
              <a:pPr/>
              <a:t>‹#›</a:t>
            </a:fld>
            <a:endParaRPr lang="tr-TR"/>
          </a:p>
        </p:txBody>
      </p:sp>
    </p:spTree>
    <p:extLst>
      <p:ext uri="{BB962C8B-B14F-4D97-AF65-F5344CB8AC3E}">
        <p14:creationId xmlns:p14="http://schemas.microsoft.com/office/powerpoint/2010/main" val="707763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E3330795-84C9-4135-B520-095D3E4116BC}" type="slidenum">
              <a:rPr lang="tr-TR" smtClean="0"/>
              <a:pPr/>
              <a:t>1</a:t>
            </a:fld>
            <a:endParaRPr lang="tr-TR"/>
          </a:p>
        </p:txBody>
      </p:sp>
    </p:spTree>
    <p:extLst>
      <p:ext uri="{BB962C8B-B14F-4D97-AF65-F5344CB8AC3E}">
        <p14:creationId xmlns:p14="http://schemas.microsoft.com/office/powerpoint/2010/main" val="2524012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E3330795-84C9-4135-B520-095D3E4116BC}" type="slidenum">
              <a:rPr lang="tr-TR" smtClean="0"/>
              <a:pPr/>
              <a:t>10</a:t>
            </a:fld>
            <a:endParaRPr lang="tr-TR"/>
          </a:p>
        </p:txBody>
      </p:sp>
    </p:spTree>
    <p:extLst>
      <p:ext uri="{BB962C8B-B14F-4D97-AF65-F5344CB8AC3E}">
        <p14:creationId xmlns:p14="http://schemas.microsoft.com/office/powerpoint/2010/main" val="4024263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Servislerin</a:t>
            </a:r>
            <a:r>
              <a:rPr lang="tr-TR" baseline="0" dirty="0"/>
              <a:t> kullanılmasında a</a:t>
            </a:r>
            <a:r>
              <a:rPr lang="tr-TR" dirty="0"/>
              <a:t>macımız aslında platform</a:t>
            </a:r>
            <a:r>
              <a:rPr lang="tr-TR" baseline="0" dirty="0"/>
              <a:t> bağımsızlığını sağlamak. Desktop uygulamalarından olduğu gibi web uygulamalarından, mobil uygulamalardan ve cihazlardan verilerin hızlı ve güvenli akışını sağlamak. SOAP tabanlı servislerimizle bunu yapabiliyorduk ama bir diğer amacımız ise geliştirmesi kolay ve bakımı kolay uygulamalar oluşturabilmek. </a:t>
            </a:r>
          </a:p>
          <a:p>
            <a:endParaRPr lang="tr-TR" dirty="0"/>
          </a:p>
          <a:p>
            <a:r>
              <a:rPr lang="tr-TR" dirty="0"/>
              <a:t>Aslında rest servisler bu anlamda</a:t>
            </a:r>
            <a:r>
              <a:rPr lang="tr-TR" baseline="0" dirty="0"/>
              <a:t> öne çıkıyor.</a:t>
            </a:r>
            <a:endParaRPr lang="tr-TR" dirty="0"/>
          </a:p>
          <a:p>
            <a:endParaRPr lang="tr-TR" dirty="0"/>
          </a:p>
          <a:p>
            <a:r>
              <a:rPr lang="tr-TR" dirty="0"/>
              <a:t>En temel anlamda, İstemci ve Sunucu(Client-Server) arasında veri alış verişinin basit bir yoludur. REST mimarisi standart bir tanımlamaya ihtiyaç duymaz. REST ile veri alış verişini JSON, XML hatta Text formatında bile yapabilirsiniz. Esnek bir yapıya sahiptir. REST mimarisinde HTTP metodlarından yararlanılır. DELETE, GET, POST ve PUT metodları kullanılır.</a:t>
            </a:r>
          </a:p>
          <a:p>
            <a:endParaRPr lang="tr-TR" dirty="0"/>
          </a:p>
          <a:p>
            <a:pPr marL="0" indent="0">
              <a:lnSpc>
                <a:spcPct val="150000"/>
              </a:lnSpc>
              <a:buFont typeface="Wingdings" panose="05000000000000000000" pitchFamily="2" charset="2"/>
              <a:buNone/>
            </a:pPr>
            <a:r>
              <a:rPr lang="tr-TR" dirty="0"/>
              <a:t>Avantajları</a:t>
            </a:r>
          </a:p>
          <a:p>
            <a:pPr marL="0" indent="0">
              <a:lnSpc>
                <a:spcPct val="150000"/>
              </a:lnSpc>
              <a:buFont typeface="Wingdings" panose="05000000000000000000" pitchFamily="2" charset="2"/>
              <a:buNone/>
            </a:pPr>
            <a:endParaRPr lang="tr-TR" dirty="0"/>
          </a:p>
          <a:p>
            <a:pPr marL="285750" indent="-285750">
              <a:lnSpc>
                <a:spcPct val="150000"/>
              </a:lnSpc>
              <a:buFont typeface="Wingdings" panose="05000000000000000000" pitchFamily="2" charset="2"/>
              <a:buChar char="Ø"/>
            </a:pPr>
            <a:r>
              <a:rPr lang="tr-TR" dirty="0"/>
              <a:t>SOAP (Simple Object Access Protocol) , RPC (Remote Process Call)‘ nin aksine basit ve hafiftirler</a:t>
            </a:r>
          </a:p>
          <a:p>
            <a:pPr marL="285750" indent="-285750">
              <a:lnSpc>
                <a:spcPct val="150000"/>
              </a:lnSpc>
              <a:buFont typeface="Wingdings" panose="05000000000000000000" pitchFamily="2" charset="2"/>
              <a:buChar char="Ø"/>
            </a:pPr>
            <a:r>
              <a:rPr lang="tr-TR" dirty="0"/>
              <a:t>Esnek olup, SOAP gibi keskin standartları yoktur.</a:t>
            </a:r>
          </a:p>
          <a:p>
            <a:pPr marL="285750" indent="-285750">
              <a:lnSpc>
                <a:spcPct val="150000"/>
              </a:lnSpc>
              <a:buFont typeface="Wingdings" panose="05000000000000000000" pitchFamily="2" charset="2"/>
              <a:buChar char="Ø"/>
            </a:pPr>
            <a:r>
              <a:rPr lang="tr-TR" dirty="0"/>
              <a:t>SOAP gibi bizi proxy kullanmaya, bir WSDL'e zorlamıyor</a:t>
            </a:r>
          </a:p>
          <a:p>
            <a:endParaRPr lang="tr-TR" dirty="0"/>
          </a:p>
          <a:p>
            <a:endParaRPr lang="tr-TR" dirty="0"/>
          </a:p>
          <a:p>
            <a:pPr fontAlgn="base"/>
            <a:r>
              <a:rPr lang="tr-TR" sz="1200" b="0" i="0" kern="1200" dirty="0">
                <a:solidFill>
                  <a:schemeClr val="tx1"/>
                </a:solidFill>
                <a:effectLst/>
                <a:latin typeface="+mn-lt"/>
                <a:ea typeface="+mn-ea"/>
                <a:cs typeface="+mn-cs"/>
              </a:rPr>
              <a:t>Bugün birçok şirket RESTful servisleri kullanıyor ;</a:t>
            </a:r>
          </a:p>
          <a:p>
            <a:pPr fontAlgn="base"/>
            <a:r>
              <a:rPr lang="tr-TR" sz="1200" b="0" i="0" kern="1200" dirty="0">
                <a:solidFill>
                  <a:schemeClr val="tx1"/>
                </a:solidFill>
                <a:effectLst/>
                <a:latin typeface="+mn-lt"/>
                <a:ea typeface="+mn-ea"/>
                <a:cs typeface="+mn-cs"/>
              </a:rPr>
              <a:t>Twitter'ın Rest API'si var</a:t>
            </a:r>
          </a:p>
          <a:p>
            <a:pPr fontAlgn="base"/>
            <a:r>
              <a:rPr lang="tr-TR" sz="1200" b="0" i="0" kern="1200" dirty="0">
                <a:solidFill>
                  <a:schemeClr val="tx1"/>
                </a:solidFill>
                <a:effectLst/>
                <a:latin typeface="+mn-lt"/>
                <a:ea typeface="+mn-ea"/>
                <a:cs typeface="+mn-cs"/>
              </a:rPr>
              <a:t>Amazon'un çeşitle amaçlarla kullanılabilecek bir sürü REST servisi var.</a:t>
            </a:r>
          </a:p>
          <a:p>
            <a:pPr fontAlgn="base"/>
            <a:r>
              <a:rPr lang="tr-TR" sz="1200" b="0" i="0" kern="1200" dirty="0">
                <a:solidFill>
                  <a:schemeClr val="tx1"/>
                </a:solidFill>
                <a:effectLst/>
                <a:latin typeface="+mn-lt"/>
                <a:ea typeface="+mn-ea"/>
                <a:cs typeface="+mn-cs"/>
              </a:rPr>
              <a:t>Dünyanın en ünlü oyun firmalarından Blizzard Word of Warcraf oyuncularına karakterleri ile ilgili bilgileri RESTful servisler aracılığıyla sunuyor. Hatta yakında Diablo 3'de benzer bir API gelicek.</a:t>
            </a:r>
          </a:p>
          <a:p>
            <a:pPr fontAlgn="base"/>
            <a:r>
              <a:rPr lang="tr-TR" sz="1200" b="0" i="0" kern="1200" dirty="0">
                <a:solidFill>
                  <a:schemeClr val="tx1"/>
                </a:solidFill>
                <a:effectLst/>
                <a:latin typeface="+mn-lt"/>
                <a:ea typeface="+mn-ea"/>
                <a:cs typeface="+mn-cs"/>
              </a:rPr>
              <a:t>Eve Online'ın da benzer bir REST API'si var.</a:t>
            </a:r>
          </a:p>
          <a:p>
            <a:pPr fontAlgn="base"/>
            <a:r>
              <a:rPr lang="tr-TR" sz="1200" b="0" i="0" kern="1200" dirty="0">
                <a:solidFill>
                  <a:schemeClr val="tx1"/>
                </a:solidFill>
                <a:effectLst/>
                <a:latin typeface="+mn-lt"/>
                <a:ea typeface="+mn-ea"/>
                <a:cs typeface="+mn-cs"/>
              </a:rPr>
              <a:t>Rest servisler ;</a:t>
            </a:r>
          </a:p>
          <a:p>
            <a:pPr fontAlgn="base"/>
            <a:r>
              <a:rPr lang="tr-TR" sz="1200" b="0" i="0" kern="1200" dirty="0">
                <a:solidFill>
                  <a:schemeClr val="tx1"/>
                </a:solidFill>
                <a:effectLst/>
                <a:latin typeface="+mn-lt"/>
                <a:ea typeface="+mn-ea"/>
                <a:cs typeface="+mn-cs"/>
              </a:rPr>
              <a:t>Platform bağımsızlar. (Client'ın Windows, Server'ın Linux olmasının hiç bir önemi yok)</a:t>
            </a:r>
          </a:p>
          <a:p>
            <a:pPr fontAlgn="base"/>
            <a:r>
              <a:rPr lang="tr-TR" sz="1200" b="0" i="0" kern="1200" dirty="0">
                <a:solidFill>
                  <a:schemeClr val="tx1"/>
                </a:solidFill>
                <a:effectLst/>
                <a:latin typeface="+mn-lt"/>
                <a:ea typeface="+mn-ea"/>
                <a:cs typeface="+mn-cs"/>
              </a:rPr>
              <a:t>Dil  bağımsızlar .</a:t>
            </a:r>
          </a:p>
          <a:p>
            <a:pPr fontAlgn="base"/>
            <a:r>
              <a:rPr lang="tr-TR" sz="1200" b="0" i="0" kern="1200" dirty="0">
                <a:solidFill>
                  <a:schemeClr val="tx1"/>
                </a:solidFill>
                <a:effectLst/>
                <a:latin typeface="+mn-lt"/>
                <a:ea typeface="+mn-ea"/>
                <a:cs typeface="+mn-cs"/>
              </a:rPr>
              <a:t>HTTP üzerinden çalışıyorlar.</a:t>
            </a:r>
          </a:p>
          <a:p>
            <a:pPr fontAlgn="base"/>
            <a:r>
              <a:rPr lang="tr-TR" sz="1200" b="0" i="0" kern="1200" dirty="0">
                <a:solidFill>
                  <a:schemeClr val="tx1"/>
                </a:solidFill>
                <a:effectLst/>
                <a:latin typeface="+mn-lt"/>
                <a:ea typeface="+mn-ea"/>
                <a:cs typeface="+mn-cs"/>
              </a:rPr>
              <a:t>Esnekler ve çok kolay genişletilebilirler.</a:t>
            </a:r>
          </a:p>
          <a:p>
            <a:endParaRPr lang="tr-TR" dirty="0"/>
          </a:p>
        </p:txBody>
      </p:sp>
      <p:sp>
        <p:nvSpPr>
          <p:cNvPr id="4" name="Slide Number Placeholder 3"/>
          <p:cNvSpPr>
            <a:spLocks noGrp="1"/>
          </p:cNvSpPr>
          <p:nvPr>
            <p:ph type="sldNum" sz="quarter" idx="10"/>
          </p:nvPr>
        </p:nvSpPr>
        <p:spPr/>
        <p:txBody>
          <a:bodyPr/>
          <a:lstStyle/>
          <a:p>
            <a:fld id="{E3330795-84C9-4135-B520-095D3E4116BC}" type="slidenum">
              <a:rPr lang="tr-TR" smtClean="0"/>
              <a:pPr/>
              <a:t>2</a:t>
            </a:fld>
            <a:endParaRPr lang="tr-TR"/>
          </a:p>
        </p:txBody>
      </p:sp>
    </p:spTree>
    <p:extLst>
      <p:ext uri="{BB962C8B-B14F-4D97-AF65-F5344CB8AC3E}">
        <p14:creationId xmlns:p14="http://schemas.microsoft.com/office/powerpoint/2010/main" val="1142644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a:t>SOAP tabanlı web servisimiz vardı.</a:t>
            </a:r>
          </a:p>
          <a:p>
            <a:endParaRPr lang="tr-TR" baseline="0" dirty="0"/>
          </a:p>
          <a:p>
            <a:r>
              <a:rPr lang="tr-TR" baseline="0" dirty="0"/>
              <a:t>Bunun yanısıra REST standartlarında bir REST katmanı oluşturduk. </a:t>
            </a:r>
          </a:p>
          <a:p>
            <a:endParaRPr lang="tr-TR" baseline="0" dirty="0"/>
          </a:p>
          <a:p>
            <a:r>
              <a:rPr lang="tr-TR" sz="1200" b="0" i="0" kern="1200" dirty="0">
                <a:solidFill>
                  <a:schemeClr val="tx1"/>
                </a:solidFill>
                <a:effectLst/>
                <a:latin typeface="+mn-lt"/>
                <a:ea typeface="+mn-ea"/>
                <a:cs typeface="+mn-cs"/>
              </a:rPr>
              <a:t>Böylece ürün içerisinde gerçekleştirilen </a:t>
            </a:r>
            <a:r>
              <a:rPr lang="tr-TR" sz="1200" b="1" i="0" kern="1200" dirty="0">
                <a:solidFill>
                  <a:schemeClr val="tx1"/>
                </a:solidFill>
                <a:effectLst/>
                <a:latin typeface="+mn-lt"/>
                <a:ea typeface="+mn-ea"/>
                <a:cs typeface="+mn-cs"/>
              </a:rPr>
              <a:t>her işleme</a:t>
            </a:r>
            <a:r>
              <a:rPr lang="tr-TR" sz="1200" b="0" i="0" kern="1200" dirty="0">
                <a:solidFill>
                  <a:schemeClr val="tx1"/>
                </a:solidFill>
                <a:effectLst/>
                <a:latin typeface="+mn-lt"/>
                <a:ea typeface="+mn-ea"/>
                <a:cs typeface="+mn-cs"/>
              </a:rPr>
              <a:t> "JSON formatında bir URL yoluyla" erişimi mümkün kılıyoruz. </a:t>
            </a:r>
          </a:p>
          <a:p>
            <a:endParaRPr lang="tr-TR" sz="1200" b="0" i="0" kern="1200" dirty="0">
              <a:solidFill>
                <a:schemeClr val="tx1"/>
              </a:solidFill>
              <a:effectLst/>
              <a:latin typeface="+mn-lt"/>
              <a:ea typeface="+mn-ea"/>
              <a:cs typeface="+mn-cs"/>
            </a:endParaRPr>
          </a:p>
          <a:p>
            <a:r>
              <a:rPr lang="tr-TR" sz="1200" b="0" i="0" kern="1200" dirty="0">
                <a:solidFill>
                  <a:schemeClr val="tx1"/>
                </a:solidFill>
                <a:effectLst/>
                <a:latin typeface="+mn-lt"/>
                <a:ea typeface="+mn-ea"/>
                <a:cs typeface="+mn-cs"/>
              </a:rPr>
              <a:t>j-guar rest servisleri, REST servis standartlarını karşılamaktadır.  Versiyonlama, sayfalama, kullanıcı doğrulama…</a:t>
            </a:r>
          </a:p>
          <a:p>
            <a:endParaRPr lang="tr-TR" sz="1200" b="0" i="0" kern="1200" dirty="0">
              <a:solidFill>
                <a:schemeClr val="tx1"/>
              </a:solidFill>
              <a:effectLst/>
              <a:latin typeface="+mn-lt"/>
              <a:ea typeface="+mn-ea"/>
              <a:cs typeface="+mn-cs"/>
            </a:endParaRPr>
          </a:p>
          <a:p>
            <a:endParaRPr lang="tr-TR" baseline="0" dirty="0"/>
          </a:p>
          <a:p>
            <a:pPr marL="0" indent="0">
              <a:buFontTx/>
              <a:buNone/>
            </a:pPr>
            <a:r>
              <a:rPr lang="tr-TR" baseline="0" dirty="0"/>
              <a:t>Rest işlemleri JSON formatında gerçekleştirebilmesinin yanısıra  SOAP servisimizde yer almayan j-guar’ da sağ klikte yer alan metotlar için fonksiyonlar bulunmaktadır.</a:t>
            </a:r>
          </a:p>
          <a:p>
            <a:endParaRPr lang="tr-TR" baseline="0" dirty="0"/>
          </a:p>
          <a:p>
            <a:r>
              <a:rPr lang="tr-TR" baseline="0" dirty="0"/>
              <a:t>REST artık Logo’nun seçtiği ve üzerine yatırım yaptığı veri aktarım teknolojisidir. İlerleyen zamanlarda REST katmanını tüm ürünlerimizde görebileceğiz.</a:t>
            </a:r>
          </a:p>
        </p:txBody>
      </p:sp>
      <p:sp>
        <p:nvSpPr>
          <p:cNvPr id="4" name="Slide Number Placeholder 3"/>
          <p:cNvSpPr>
            <a:spLocks noGrp="1"/>
          </p:cNvSpPr>
          <p:nvPr>
            <p:ph type="sldNum" sz="quarter" idx="10"/>
          </p:nvPr>
        </p:nvSpPr>
        <p:spPr/>
        <p:txBody>
          <a:bodyPr/>
          <a:lstStyle/>
          <a:p>
            <a:fld id="{E3330795-84C9-4135-B520-095D3E4116BC}" type="slidenum">
              <a:rPr lang="tr-TR" smtClean="0"/>
              <a:pPr/>
              <a:t>3</a:t>
            </a:fld>
            <a:endParaRPr lang="tr-TR"/>
          </a:p>
        </p:txBody>
      </p:sp>
    </p:spTree>
    <p:extLst>
      <p:ext uri="{BB962C8B-B14F-4D97-AF65-F5344CB8AC3E}">
        <p14:creationId xmlns:p14="http://schemas.microsoft.com/office/powerpoint/2010/main" val="4282713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1" dirty="0"/>
              <a:t>İşleyiş adımları kısaca şu şekilde özetlenebilir;</a:t>
            </a:r>
          </a:p>
          <a:p>
            <a:endParaRPr lang="tr-TR" dirty="0"/>
          </a:p>
          <a:p>
            <a:r>
              <a:rPr lang="tr-TR" b="1" dirty="0"/>
              <a:t>Erişim Kontrol</a:t>
            </a:r>
          </a:p>
          <a:p>
            <a:r>
              <a:rPr lang="tr-TR" dirty="0"/>
              <a:t>Herhangi bir işlem öncesinde access token (erişim belirteci) çağrısını servise gönderilir. Bu çağrıda bağlantı kurulacak j-guar içerisinde tanımlanmış bir kullanıcının kullanıcı adı, şifresi ve bağlantı kurulmak istenen firma numarası yer alır. Rest servisi bu çağrıyı olumlu karşılarsa geriye JSON formatında token bilgisi döndürür.</a:t>
            </a:r>
          </a:p>
          <a:p>
            <a:r>
              <a:rPr lang="tr-TR" b="1" dirty="0"/>
              <a:t>İşlem</a:t>
            </a:r>
          </a:p>
          <a:p>
            <a:r>
              <a:rPr lang="tr-TR" dirty="0"/>
              <a:t>Birinci adımda karşılanan token bilgisi ile yazılımcı yaptırmak istediği işlem bilgisini rest servise gönderir. Bu işlem herhangi bir data işlemi, örneğin sipariş fişi aktarımı olabileceği gibi irsaliye faturalama, borç kapama işlemi vb. Application nesnesi işlemi veya bir sorgulama işlemi de olabilir. Rest servis çağrıyı olumlu karşıladığında geriye JSON formatında bir dönüş yapmaktadır.</a:t>
            </a:r>
          </a:p>
          <a:p>
            <a:r>
              <a:rPr lang="tr-TR" b="1" dirty="0"/>
              <a:t>İşlem Sonlandırma</a:t>
            </a:r>
          </a:p>
          <a:p>
            <a:r>
              <a:rPr lang="tr-TR" dirty="0"/>
              <a:t>İşlem sonrasında ilgili session açık bırakılabilir veya yazılımcı tarafından sonlandırılabilir. Sonlandırılmadığı takdirde birinci aşamada elde edilen access token parametrik olarak belirlenebilen bir süre sonra otomatik olarak kullanım dışı olacaktır. Bu durumda da ileride değineceğimiz yöntemlerle access token için ek süre verilebilir.</a:t>
            </a:r>
          </a:p>
        </p:txBody>
      </p:sp>
      <p:sp>
        <p:nvSpPr>
          <p:cNvPr id="4" name="Slide Number Placeholder 3"/>
          <p:cNvSpPr>
            <a:spLocks noGrp="1"/>
          </p:cNvSpPr>
          <p:nvPr>
            <p:ph type="sldNum" sz="quarter" idx="10"/>
          </p:nvPr>
        </p:nvSpPr>
        <p:spPr/>
        <p:txBody>
          <a:bodyPr/>
          <a:lstStyle/>
          <a:p>
            <a:fld id="{E3330795-84C9-4135-B520-095D3E4116BC}" type="slidenum">
              <a:rPr lang="tr-TR" smtClean="0"/>
              <a:pPr/>
              <a:t>4</a:t>
            </a:fld>
            <a:endParaRPr lang="tr-TR"/>
          </a:p>
        </p:txBody>
      </p:sp>
    </p:spTree>
    <p:extLst>
      <p:ext uri="{BB962C8B-B14F-4D97-AF65-F5344CB8AC3E}">
        <p14:creationId xmlns:p14="http://schemas.microsoft.com/office/powerpoint/2010/main" val="1288371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1" dirty="0"/>
              <a:t>İşleyiş adımları kısaca şu şekilde özetlenebilir;</a:t>
            </a:r>
          </a:p>
          <a:p>
            <a:endParaRPr lang="tr-TR" dirty="0"/>
          </a:p>
          <a:p>
            <a:r>
              <a:rPr lang="tr-TR" b="1" dirty="0"/>
              <a:t>Erişim Kontrol</a:t>
            </a:r>
          </a:p>
          <a:p>
            <a:r>
              <a:rPr lang="tr-TR" dirty="0"/>
              <a:t>Herhangi bir işlem öncesinde yazılımcı access token (erişim belirteci) çağrısını servise gönderir. Bu çağrıda bağlantı kurulacak j-guar içerisinde tanımlanmış bir kullanıcının kullanıcı adı, şifresi ve bağlantı kurulmak istenen firma numarası yer alır. Rest servisi bu çağrıyı olumlu karşılarsa geriye JSON formatında token bilgisi döndürür.</a:t>
            </a:r>
          </a:p>
          <a:p>
            <a:r>
              <a:rPr lang="tr-TR" b="1" dirty="0"/>
              <a:t>İşlem</a:t>
            </a:r>
          </a:p>
          <a:p>
            <a:r>
              <a:rPr lang="tr-TR" dirty="0"/>
              <a:t>Birinci adımda karşılanan token bilgisi ile yazılımcı yaptırmak istediği işlem bilgisini rest servise gönderir. Bu işlem herhangi bir data işlemi, örneğin sipariş fişi aktarımı olabileceği gibi irsaliye faturalama, borç kapama işlemi vb. Application nesnesi işlemi veya bir sorgulama işlemi de olabilir. Rest servis çağrıyı olumlu karşıladığında geriye JSON formatında bir dönüş yapmaktadır.</a:t>
            </a:r>
          </a:p>
          <a:p>
            <a:r>
              <a:rPr lang="tr-TR" b="1" dirty="0"/>
              <a:t>İşlem Sonlandırma</a:t>
            </a:r>
          </a:p>
          <a:p>
            <a:r>
              <a:rPr lang="tr-TR" dirty="0"/>
              <a:t>İşlem sonrasında ilgili session açık bırakılabilir veya yazılımcı tarafından sonlandırılabilir. Sonlandırılmadığı takdirde birinci aşamada elde edilen access token parametrik olarak belirlenebilen bir süre sonra otomatik olarak kullanım dışı olacaktır. Bu durumda da ileride değineceğimiz yöntemlerle access token için ek süre verilebilir.</a:t>
            </a:r>
          </a:p>
        </p:txBody>
      </p:sp>
      <p:sp>
        <p:nvSpPr>
          <p:cNvPr id="4" name="Slide Number Placeholder 3"/>
          <p:cNvSpPr>
            <a:spLocks noGrp="1"/>
          </p:cNvSpPr>
          <p:nvPr>
            <p:ph type="sldNum" sz="quarter" idx="10"/>
          </p:nvPr>
        </p:nvSpPr>
        <p:spPr/>
        <p:txBody>
          <a:bodyPr/>
          <a:lstStyle/>
          <a:p>
            <a:fld id="{E3330795-84C9-4135-B520-095D3E4116BC}" type="slidenum">
              <a:rPr lang="tr-TR" smtClean="0"/>
              <a:pPr/>
              <a:t>5</a:t>
            </a:fld>
            <a:endParaRPr lang="tr-TR"/>
          </a:p>
        </p:txBody>
      </p:sp>
    </p:spTree>
    <p:extLst>
      <p:ext uri="{BB962C8B-B14F-4D97-AF65-F5344CB8AC3E}">
        <p14:creationId xmlns:p14="http://schemas.microsoft.com/office/powerpoint/2010/main" val="789502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1" dirty="0"/>
              <a:t>İşleyiş adımları kısaca şu şekilde özetlenebilir;</a:t>
            </a:r>
          </a:p>
          <a:p>
            <a:endParaRPr lang="tr-TR" dirty="0"/>
          </a:p>
          <a:p>
            <a:r>
              <a:rPr lang="tr-TR" b="1" dirty="0"/>
              <a:t>Erişim Kontrol</a:t>
            </a:r>
          </a:p>
          <a:p>
            <a:r>
              <a:rPr lang="tr-TR" dirty="0"/>
              <a:t>Herhangi bir işlem öncesinde yazılımcı access token (erişim belirteci) çağrısını servise gönderir. Bu çağrıda bağlantı kurulacak j-guar içerisinde tanımlanmış bir kullanıcının kullanıcı adı, şifresi ve bağlantı kurulmak istenen firma numarası yer alır. Rest servisi bu çağrıyı olumlu karşılarsa geriye JSON formatında token bilgisi döndürür.</a:t>
            </a:r>
          </a:p>
          <a:p>
            <a:r>
              <a:rPr lang="tr-TR" b="1" dirty="0"/>
              <a:t>İşlem</a:t>
            </a:r>
          </a:p>
          <a:p>
            <a:r>
              <a:rPr lang="tr-TR" dirty="0"/>
              <a:t>Birinci adımda karşılanan token bilgisi ile yazılımcı yaptırmak istediği işlem bilgisini rest servise gönderir. Bu işlem herhangi bir data işlemi, örneğin sipariş fişi aktarımı olabileceği gibi irsaliye faturalama, borç kapama işlemi vb. Application nesnesi işlemi veya bir sorgulama işlemi de olabilir. Rest servis çağrıyı olumlu karşıladığında geriye JSON formatında bir dönüş yapmaktadır.</a:t>
            </a:r>
          </a:p>
          <a:p>
            <a:r>
              <a:rPr lang="tr-TR" b="1" dirty="0"/>
              <a:t>İşlem Sonlandırma</a:t>
            </a:r>
          </a:p>
          <a:p>
            <a:r>
              <a:rPr lang="tr-TR" dirty="0"/>
              <a:t>İşlem sonrasında ilgili session açık bırakılabilir veya yazılımcı tarafından sonlandırılabilir. Sonlandırılmadığı takdirde birinci aşamada elde edilen access token parametrik olarak belirlenebilen bir süre sonra otomatik olarak kullanım dışı olacaktır. Bu durumda da ileride değineceğimiz yöntemlerle access token için ek süre verilebilir.</a:t>
            </a:r>
          </a:p>
        </p:txBody>
      </p:sp>
      <p:sp>
        <p:nvSpPr>
          <p:cNvPr id="4" name="Slide Number Placeholder 3"/>
          <p:cNvSpPr>
            <a:spLocks noGrp="1"/>
          </p:cNvSpPr>
          <p:nvPr>
            <p:ph type="sldNum" sz="quarter" idx="10"/>
          </p:nvPr>
        </p:nvSpPr>
        <p:spPr/>
        <p:txBody>
          <a:bodyPr/>
          <a:lstStyle/>
          <a:p>
            <a:fld id="{E3330795-84C9-4135-B520-095D3E4116BC}" type="slidenum">
              <a:rPr lang="tr-TR" smtClean="0"/>
              <a:pPr/>
              <a:t>6</a:t>
            </a:fld>
            <a:endParaRPr lang="tr-TR"/>
          </a:p>
        </p:txBody>
      </p:sp>
    </p:spTree>
    <p:extLst>
      <p:ext uri="{BB962C8B-B14F-4D97-AF65-F5344CB8AC3E}">
        <p14:creationId xmlns:p14="http://schemas.microsoft.com/office/powerpoint/2010/main" val="3621443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E3330795-84C9-4135-B520-095D3E4116BC}" type="slidenum">
              <a:rPr lang="tr-TR" smtClean="0"/>
              <a:pPr/>
              <a:t>7</a:t>
            </a:fld>
            <a:endParaRPr lang="tr-TR"/>
          </a:p>
        </p:txBody>
      </p:sp>
    </p:spTree>
    <p:extLst>
      <p:ext uri="{BB962C8B-B14F-4D97-AF65-F5344CB8AC3E}">
        <p14:creationId xmlns:p14="http://schemas.microsoft.com/office/powerpoint/2010/main" val="3349124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E3330795-84C9-4135-B520-095D3E4116BC}" type="slidenum">
              <a:rPr lang="tr-TR" smtClean="0"/>
              <a:pPr/>
              <a:t>8</a:t>
            </a:fld>
            <a:endParaRPr lang="tr-TR"/>
          </a:p>
        </p:txBody>
      </p:sp>
    </p:spTree>
    <p:extLst>
      <p:ext uri="{BB962C8B-B14F-4D97-AF65-F5344CB8AC3E}">
        <p14:creationId xmlns:p14="http://schemas.microsoft.com/office/powerpoint/2010/main" val="3511295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baseline="0" dirty="0"/>
          </a:p>
        </p:txBody>
      </p:sp>
      <p:sp>
        <p:nvSpPr>
          <p:cNvPr id="4" name="Slide Number Placeholder 3"/>
          <p:cNvSpPr>
            <a:spLocks noGrp="1"/>
          </p:cNvSpPr>
          <p:nvPr>
            <p:ph type="sldNum" sz="quarter" idx="10"/>
          </p:nvPr>
        </p:nvSpPr>
        <p:spPr/>
        <p:txBody>
          <a:bodyPr/>
          <a:lstStyle/>
          <a:p>
            <a:fld id="{E3330795-84C9-4135-B520-095D3E4116BC}" type="slidenum">
              <a:rPr lang="tr-TR" smtClean="0"/>
              <a:pPr/>
              <a:t>9</a:t>
            </a:fld>
            <a:endParaRPr lang="tr-TR"/>
          </a:p>
        </p:txBody>
      </p:sp>
    </p:spTree>
    <p:extLst>
      <p:ext uri="{BB962C8B-B14F-4D97-AF65-F5344CB8AC3E}">
        <p14:creationId xmlns:p14="http://schemas.microsoft.com/office/powerpoint/2010/main" val="535713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p:cNvSpPr>
            <a:spLocks noGrp="1"/>
          </p:cNvSpPr>
          <p:nvPr>
            <p:ph type="dt" sz="half" idx="10"/>
          </p:nvPr>
        </p:nvSpPr>
        <p:spPr/>
        <p:txBody>
          <a:bodyPr/>
          <a:lstStyle/>
          <a:p>
            <a:fld id="{34B76816-166A-4F6A-B1DB-8C949EF1180B}" type="datetimeFigureOut">
              <a:rPr lang="tr-TR" smtClean="0"/>
              <a:pPr/>
              <a:t>6.10.2016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282001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34B76816-166A-4F6A-B1DB-8C949EF1180B}" type="datetimeFigureOut">
              <a:rPr lang="tr-TR" smtClean="0"/>
              <a:pPr/>
              <a:t>6.10.2016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206603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34B76816-166A-4F6A-B1DB-8C949EF1180B}" type="datetimeFigureOut">
              <a:rPr lang="tr-TR" smtClean="0"/>
              <a:pPr/>
              <a:t>6.10.2016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313960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34B76816-166A-4F6A-B1DB-8C949EF1180B}" type="datetimeFigureOut">
              <a:rPr lang="tr-TR" smtClean="0"/>
              <a:pPr/>
              <a:t>6.10.2016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437017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76816-166A-4F6A-B1DB-8C949EF1180B}" type="datetimeFigureOut">
              <a:rPr lang="tr-TR" smtClean="0"/>
              <a:pPr/>
              <a:t>6.10.2016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890770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p:cNvSpPr>
            <a:spLocks noGrp="1"/>
          </p:cNvSpPr>
          <p:nvPr>
            <p:ph type="dt" sz="half" idx="10"/>
          </p:nvPr>
        </p:nvSpPr>
        <p:spPr/>
        <p:txBody>
          <a:bodyPr/>
          <a:lstStyle/>
          <a:p>
            <a:fld id="{34B76816-166A-4F6A-B1DB-8C949EF1180B}" type="datetimeFigureOut">
              <a:rPr lang="tr-TR" smtClean="0"/>
              <a:pPr/>
              <a:t>6.10.2016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166994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p:cNvSpPr>
            <a:spLocks noGrp="1"/>
          </p:cNvSpPr>
          <p:nvPr>
            <p:ph type="dt" sz="half" idx="10"/>
          </p:nvPr>
        </p:nvSpPr>
        <p:spPr/>
        <p:txBody>
          <a:bodyPr/>
          <a:lstStyle/>
          <a:p>
            <a:fld id="{34B76816-166A-4F6A-B1DB-8C949EF1180B}" type="datetimeFigureOut">
              <a:rPr lang="tr-TR" smtClean="0"/>
              <a:pPr/>
              <a:t>6.10.2016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155105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Date Placeholder 2"/>
          <p:cNvSpPr>
            <a:spLocks noGrp="1"/>
          </p:cNvSpPr>
          <p:nvPr>
            <p:ph type="dt" sz="half" idx="10"/>
          </p:nvPr>
        </p:nvSpPr>
        <p:spPr/>
        <p:txBody>
          <a:bodyPr/>
          <a:lstStyle/>
          <a:p>
            <a:fld id="{34B76816-166A-4F6A-B1DB-8C949EF1180B}" type="datetimeFigureOut">
              <a:rPr lang="tr-TR" smtClean="0"/>
              <a:pPr/>
              <a:t>6.10.2016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269404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76816-166A-4F6A-B1DB-8C949EF1180B}" type="datetimeFigureOut">
              <a:rPr lang="tr-TR" smtClean="0"/>
              <a:pPr/>
              <a:t>6.10.2016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169939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6816-166A-4F6A-B1DB-8C949EF1180B}" type="datetimeFigureOut">
              <a:rPr lang="tr-TR" smtClean="0"/>
              <a:pPr/>
              <a:t>6.10.2016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122479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6816-166A-4F6A-B1DB-8C949EF1180B}" type="datetimeFigureOut">
              <a:rPr lang="tr-TR" smtClean="0"/>
              <a:pPr/>
              <a:t>6.10.2016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3FC9FF5-373E-40CF-AC5D-F5D9B58479CD}" type="slidenum">
              <a:rPr lang="tr-TR" smtClean="0"/>
              <a:pPr/>
              <a:t>‹#›</a:t>
            </a:fld>
            <a:endParaRPr lang="tr-TR"/>
          </a:p>
        </p:txBody>
      </p:sp>
    </p:spTree>
    <p:extLst>
      <p:ext uri="{BB962C8B-B14F-4D97-AF65-F5344CB8AC3E}">
        <p14:creationId xmlns:p14="http://schemas.microsoft.com/office/powerpoint/2010/main" val="749297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76816-166A-4F6A-B1DB-8C949EF1180B}" type="datetimeFigureOut">
              <a:rPr lang="tr-TR" smtClean="0"/>
              <a:pPr/>
              <a:t>6.10.2016</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C9FF5-373E-40CF-AC5D-F5D9B58479CD}" type="slidenum">
              <a:rPr lang="tr-TR" smtClean="0"/>
              <a:pPr/>
              <a:t>‹#›</a:t>
            </a:fld>
            <a:endParaRPr lang="tr-TR"/>
          </a:p>
        </p:txBody>
      </p:sp>
    </p:spTree>
    <p:extLst>
      <p:ext uri="{BB962C8B-B14F-4D97-AF65-F5344CB8AC3E}">
        <p14:creationId xmlns:p14="http://schemas.microsoft.com/office/powerpoint/2010/main" val="1456295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hyperlink" Target="mailto:jdev.support@logo.com.tr"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forum.logo.com.tr" TargetMode="External"/><Relationship Id="rId5" Type="http://schemas.openxmlformats.org/officeDocument/2006/relationships/hyperlink" Target="docs.logo.com.tr" TargetMode="Externa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host:port/logo/rest/?_wadl" TargetMode="External"/><Relationship Id="rId5" Type="http://schemas.openxmlformats.org/officeDocument/2006/relationships/hyperlink" Target="http://host:port/logo/restservices/rest/?_wadl" TargetMode="Externa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localhost:8080/logo/restdocs/" TargetMode="Externa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stretch>
            <a:fillRect/>
          </a:stretch>
        </p:blipFill>
        <p:spPr>
          <a:xfrm>
            <a:off x="2354416" y="184185"/>
            <a:ext cx="3719394" cy="1321698"/>
          </a:xfrm>
          <a:prstGeom prst="rect">
            <a:avLst/>
          </a:prstGeom>
        </p:spPr>
      </p:pic>
      <p:pic>
        <p:nvPicPr>
          <p:cNvPr id="9" name="Picture 8"/>
          <p:cNvPicPr>
            <a:picLocks noChangeAspect="1"/>
          </p:cNvPicPr>
          <p:nvPr/>
        </p:nvPicPr>
        <p:blipFill>
          <a:blip r:embed="rId4" cstate="print"/>
          <a:stretch>
            <a:fillRect/>
          </a:stretch>
        </p:blipFill>
        <p:spPr>
          <a:xfrm>
            <a:off x="0" y="0"/>
            <a:ext cx="2229822" cy="6858000"/>
          </a:xfrm>
          <a:prstGeom prst="rect">
            <a:avLst/>
          </a:prstGeom>
        </p:spPr>
      </p:pic>
      <p:sp>
        <p:nvSpPr>
          <p:cNvPr id="6" name="Title 1"/>
          <p:cNvSpPr txBox="1">
            <a:spLocks/>
          </p:cNvSpPr>
          <p:nvPr/>
        </p:nvSpPr>
        <p:spPr>
          <a:xfrm>
            <a:off x="3886940" y="3014561"/>
            <a:ext cx="7357707" cy="137257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tr-TR" sz="6000" b="1" dirty="0">
                <a:solidFill>
                  <a:schemeClr val="accent1"/>
                </a:solidFill>
                <a:latin typeface="+mn-lt"/>
              </a:rPr>
              <a:t>j-guar Rest Servis</a:t>
            </a:r>
          </a:p>
        </p:txBody>
      </p:sp>
      <p:sp>
        <p:nvSpPr>
          <p:cNvPr id="8" name="AutoShape 4"/>
          <p:cNvSpPr>
            <a:spLocks/>
          </p:cNvSpPr>
          <p:nvPr/>
        </p:nvSpPr>
        <p:spPr bwMode="auto">
          <a:xfrm>
            <a:off x="7386266" y="5658515"/>
            <a:ext cx="4439150" cy="8534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r">
              <a:defRPr/>
            </a:pPr>
            <a:endParaRPr lang="tr-TR" sz="2400" i="1" dirty="0">
              <a:solidFill>
                <a:schemeClr val="bg2">
                  <a:lumMod val="25000"/>
                </a:schemeClr>
              </a:solidFill>
              <a:latin typeface="Calibri" charset="0"/>
              <a:cs typeface="Helvetica Light" charset="0"/>
              <a:sym typeface="Calibri" charset="0"/>
            </a:endParaRPr>
          </a:p>
        </p:txBody>
      </p:sp>
    </p:spTree>
    <p:extLst>
      <p:ext uri="{BB962C8B-B14F-4D97-AF65-F5344CB8AC3E}">
        <p14:creationId xmlns:p14="http://schemas.microsoft.com/office/powerpoint/2010/main" val="1957700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stretch>
            <a:fillRect/>
          </a:stretch>
        </p:blipFill>
        <p:spPr>
          <a:xfrm>
            <a:off x="0" y="0"/>
            <a:ext cx="2229822" cy="6858000"/>
          </a:xfrm>
          <a:prstGeom prst="rect">
            <a:avLst/>
          </a:prstGeom>
        </p:spPr>
      </p:pic>
      <p:sp>
        <p:nvSpPr>
          <p:cNvPr id="4" name="AutoShape 2"/>
          <p:cNvSpPr>
            <a:spLocks/>
          </p:cNvSpPr>
          <p:nvPr/>
        </p:nvSpPr>
        <p:spPr bwMode="auto">
          <a:xfrm>
            <a:off x="9561637" y="6003673"/>
            <a:ext cx="3179763" cy="66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tr-TR" sz="2600" b="1" dirty="0">
                <a:solidFill>
                  <a:schemeClr val="tx1">
                    <a:lumMod val="75000"/>
                    <a:lumOff val="25000"/>
                  </a:schemeClr>
                </a:solidFill>
                <a:latin typeface="Calibri" charset="0"/>
                <a:cs typeface="Calibri" charset="0"/>
                <a:sym typeface="Calibri" charset="0"/>
              </a:rPr>
              <a:t>Teşekkürler</a:t>
            </a:r>
            <a:endParaRPr lang="en-US" sz="2600" b="1" dirty="0">
              <a:solidFill>
                <a:schemeClr val="tx1">
                  <a:lumMod val="75000"/>
                  <a:lumOff val="25000"/>
                </a:schemeClr>
              </a:solidFill>
              <a:cs typeface="Helvetica Light" charset="0"/>
            </a:endParaRPr>
          </a:p>
        </p:txBody>
      </p:sp>
      <p:pic>
        <p:nvPicPr>
          <p:cNvPr id="6" name="Picture 5"/>
          <p:cNvPicPr>
            <a:picLocks noChangeAspect="1"/>
          </p:cNvPicPr>
          <p:nvPr/>
        </p:nvPicPr>
        <p:blipFill>
          <a:blip r:embed="rId4" cstate="print"/>
          <a:stretch>
            <a:fillRect/>
          </a:stretch>
        </p:blipFill>
        <p:spPr>
          <a:xfrm>
            <a:off x="7524442" y="4681975"/>
            <a:ext cx="3719394" cy="1321698"/>
          </a:xfrm>
          <a:prstGeom prst="rect">
            <a:avLst/>
          </a:prstGeom>
        </p:spPr>
      </p:pic>
      <p:sp>
        <p:nvSpPr>
          <p:cNvPr id="5" name="AutoShape 2"/>
          <p:cNvSpPr>
            <a:spLocks/>
          </p:cNvSpPr>
          <p:nvPr/>
        </p:nvSpPr>
        <p:spPr bwMode="auto">
          <a:xfrm>
            <a:off x="2715966" y="606172"/>
            <a:ext cx="6453434" cy="23783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tr-TR" sz="2600" b="1" dirty="0">
                <a:solidFill>
                  <a:schemeClr val="tx1">
                    <a:lumMod val="75000"/>
                    <a:lumOff val="25000"/>
                  </a:schemeClr>
                </a:solidFill>
                <a:latin typeface="Calibri" charset="0"/>
                <a:cs typeface="Calibri" charset="0"/>
                <a:sym typeface="Calibri" charset="0"/>
                <a:hlinkClick r:id="rId5" action="ppaction://hlinkfile"/>
              </a:rPr>
              <a:t>docs.logo.com.tr</a:t>
            </a:r>
            <a:endParaRPr lang="tr-TR" sz="2600" b="1" dirty="0">
              <a:solidFill>
                <a:schemeClr val="tx1">
                  <a:lumMod val="75000"/>
                  <a:lumOff val="25000"/>
                </a:schemeClr>
              </a:solidFill>
              <a:latin typeface="Calibri" charset="0"/>
              <a:cs typeface="Calibri" charset="0"/>
              <a:sym typeface="Calibri" charset="0"/>
            </a:endParaRPr>
          </a:p>
          <a:p>
            <a:pPr>
              <a:defRPr/>
            </a:pPr>
            <a:r>
              <a:rPr lang="tr-TR" sz="2600" b="1" dirty="0">
                <a:solidFill>
                  <a:schemeClr val="tx1">
                    <a:lumMod val="75000"/>
                    <a:lumOff val="25000"/>
                  </a:schemeClr>
                </a:solidFill>
                <a:latin typeface="Calibri" charset="0"/>
                <a:cs typeface="Helvetica Light" charset="0"/>
                <a:sym typeface="Calibri" charset="0"/>
                <a:hlinkClick r:id="rId6" action="ppaction://hlinkfile"/>
              </a:rPr>
              <a:t>forum.logo.com.tr</a:t>
            </a:r>
            <a:endParaRPr lang="tr-TR" sz="2600" b="1" dirty="0">
              <a:solidFill>
                <a:schemeClr val="tx1">
                  <a:lumMod val="75000"/>
                  <a:lumOff val="25000"/>
                </a:schemeClr>
              </a:solidFill>
              <a:latin typeface="Calibri" charset="0"/>
              <a:cs typeface="Helvetica Light" charset="0"/>
              <a:sym typeface="Calibri" charset="0"/>
            </a:endParaRPr>
          </a:p>
          <a:p>
            <a:pPr>
              <a:defRPr/>
            </a:pPr>
            <a:r>
              <a:rPr lang="tr-TR" sz="2600" b="1" dirty="0">
                <a:solidFill>
                  <a:schemeClr val="tx1">
                    <a:lumMod val="75000"/>
                    <a:lumOff val="25000"/>
                  </a:schemeClr>
                </a:solidFill>
                <a:latin typeface="Calibri" charset="0"/>
                <a:cs typeface="Helvetica Light" charset="0"/>
                <a:sym typeface="Calibri" charset="0"/>
                <a:hlinkClick r:id="rId7"/>
              </a:rPr>
              <a:t>jdev.support@logo.com.tr</a:t>
            </a:r>
            <a:endParaRPr lang="tr-TR" sz="2600" b="1" dirty="0">
              <a:solidFill>
                <a:schemeClr val="tx1">
                  <a:lumMod val="75000"/>
                  <a:lumOff val="25000"/>
                </a:schemeClr>
              </a:solidFill>
              <a:latin typeface="Calibri" charset="0"/>
              <a:cs typeface="Helvetica Light" charset="0"/>
              <a:sym typeface="Calibri" charset="0"/>
            </a:endParaRPr>
          </a:p>
          <a:p>
            <a:pPr>
              <a:defRPr/>
            </a:pPr>
            <a:r>
              <a:rPr lang="tr-TR" sz="2600" b="1" dirty="0">
                <a:solidFill>
                  <a:schemeClr val="tx1">
                    <a:lumMod val="75000"/>
                    <a:lumOff val="25000"/>
                  </a:schemeClr>
                </a:solidFill>
                <a:latin typeface="Calibri" charset="0"/>
                <a:cs typeface="Helvetica Light" charset="0"/>
                <a:sym typeface="Calibri" charset="0"/>
              </a:rPr>
              <a:t>Tel : 0 (262) 679 80 81</a:t>
            </a:r>
            <a:endParaRPr lang="en-US" sz="2600" b="1" dirty="0">
              <a:solidFill>
                <a:schemeClr val="tx1">
                  <a:lumMod val="75000"/>
                  <a:lumOff val="25000"/>
                </a:schemeClr>
              </a:solidFill>
              <a:cs typeface="Helvetica Light" charset="0"/>
            </a:endParaRPr>
          </a:p>
        </p:txBody>
      </p:sp>
    </p:spTree>
    <p:extLst>
      <p:ext uri="{BB962C8B-B14F-4D97-AF65-F5344CB8AC3E}">
        <p14:creationId xmlns:p14="http://schemas.microsoft.com/office/powerpoint/2010/main" val="3547868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9" name="TextBox 8"/>
          <p:cNvSpPr txBox="1"/>
          <p:nvPr/>
        </p:nvSpPr>
        <p:spPr>
          <a:xfrm>
            <a:off x="742939" y="1024900"/>
            <a:ext cx="9676912" cy="4539704"/>
          </a:xfrm>
          <a:prstGeom prst="rect">
            <a:avLst/>
          </a:prstGeom>
          <a:solidFill>
            <a:schemeClr val="bg1"/>
          </a:solidFill>
        </p:spPr>
        <p:txBody>
          <a:bodyPr wrap="square" rtlCol="0">
            <a:spAutoFit/>
          </a:bodyPr>
          <a:lstStyle/>
          <a:p>
            <a:r>
              <a:rPr lang="tr-TR" sz="2800" b="1" u="sng" dirty="0"/>
              <a:t>Re</a:t>
            </a:r>
            <a:r>
              <a:rPr lang="tr-TR" sz="2800" b="1" dirty="0"/>
              <a:t>presentational </a:t>
            </a:r>
            <a:r>
              <a:rPr lang="tr-TR" sz="2800" b="1" u="sng" dirty="0"/>
              <a:t>S</a:t>
            </a:r>
            <a:r>
              <a:rPr lang="tr-TR" sz="2800" b="1" dirty="0"/>
              <a:t>tate </a:t>
            </a:r>
            <a:r>
              <a:rPr lang="tr-TR" sz="2800" b="1" u="sng" dirty="0"/>
              <a:t>T</a:t>
            </a:r>
            <a:r>
              <a:rPr lang="tr-TR" sz="2800" b="1" dirty="0"/>
              <a:t>ransfer</a:t>
            </a:r>
          </a:p>
          <a:p>
            <a:pPr>
              <a:lnSpc>
                <a:spcPct val="150000"/>
              </a:lnSpc>
            </a:pPr>
            <a:endParaRPr lang="tr-TR" dirty="0"/>
          </a:p>
          <a:p>
            <a:pPr marL="285750" indent="-285750">
              <a:buFont typeface="Wingdings" panose="05000000000000000000" pitchFamily="2" charset="2"/>
              <a:buChar char="Ø"/>
            </a:pPr>
            <a:r>
              <a:rPr lang="tr-TR" sz="2400" dirty="0"/>
              <a:t>İstemci ve sunucu arasındaki veri alış verişinin basit bir yoludur</a:t>
            </a:r>
          </a:p>
          <a:p>
            <a:pPr marL="285750" indent="-285750">
              <a:buFont typeface="Wingdings" panose="05000000000000000000" pitchFamily="2" charset="2"/>
              <a:buChar char="Ø"/>
            </a:pPr>
            <a:endParaRPr lang="tr-TR" sz="2400" dirty="0"/>
          </a:p>
          <a:p>
            <a:pPr marL="285750" indent="-285750">
              <a:buFont typeface="Wingdings" panose="05000000000000000000" pitchFamily="2" charset="2"/>
              <a:buChar char="Ø"/>
            </a:pPr>
            <a:r>
              <a:rPr lang="tr-TR" sz="2400" dirty="0"/>
              <a:t>REST ile veri alış verişi </a:t>
            </a:r>
            <a:r>
              <a:rPr lang="tr-TR" sz="2400" b="1" dirty="0"/>
              <a:t>JSON</a:t>
            </a:r>
            <a:r>
              <a:rPr lang="tr-TR" sz="2400" dirty="0"/>
              <a:t>, XML, Text formatında yapılabilir</a:t>
            </a:r>
          </a:p>
          <a:p>
            <a:pPr marL="285750" indent="-285750">
              <a:buFont typeface="Wingdings" panose="05000000000000000000" pitchFamily="2" charset="2"/>
              <a:buChar char="Ø"/>
            </a:pPr>
            <a:endParaRPr lang="tr-TR" sz="2400" dirty="0"/>
          </a:p>
          <a:p>
            <a:pPr marL="285750" indent="-285750">
              <a:buFont typeface="Wingdings" panose="05000000000000000000" pitchFamily="2" charset="2"/>
              <a:buChar char="Ø"/>
            </a:pPr>
            <a:r>
              <a:rPr lang="tr-TR" sz="2400" dirty="0"/>
              <a:t>HTTP üzerinde çalışır ve minimum içerikle veri alıp gönderebilmeyi sağlar</a:t>
            </a:r>
          </a:p>
          <a:p>
            <a:endParaRPr lang="tr-TR" sz="2400" dirty="0"/>
          </a:p>
          <a:p>
            <a:pPr marL="285750" indent="-285750">
              <a:buFont typeface="Wingdings" panose="05000000000000000000" pitchFamily="2" charset="2"/>
              <a:buChar char="Ø"/>
            </a:pPr>
            <a:r>
              <a:rPr lang="tr-TR" sz="2400" dirty="0"/>
              <a:t>DELETE, GET, POST ve PUT metodları kullanılır.</a:t>
            </a:r>
          </a:p>
          <a:p>
            <a:pPr marL="285750" indent="-285750">
              <a:buFont typeface="Wingdings" panose="05000000000000000000" pitchFamily="2" charset="2"/>
              <a:buChar char="Ø"/>
            </a:pPr>
            <a:endParaRPr lang="tr-TR" sz="2400" dirty="0"/>
          </a:p>
          <a:p>
            <a:pPr marL="285750" indent="-285750">
              <a:buFont typeface="Wingdings" panose="05000000000000000000" pitchFamily="2" charset="2"/>
              <a:buChar char="Ø"/>
            </a:pPr>
            <a:r>
              <a:rPr lang="tr-TR" sz="2400" dirty="0"/>
              <a:t>Twitter, </a:t>
            </a:r>
            <a:r>
              <a:rPr lang="en-US" sz="2400" dirty="0"/>
              <a:t>Yahoo</a:t>
            </a:r>
            <a:r>
              <a:rPr lang="tr-TR" sz="2400" dirty="0"/>
              <a:t>, </a:t>
            </a:r>
            <a:r>
              <a:rPr lang="en-US" sz="2400" dirty="0"/>
              <a:t>Flickr, del.icio.us</a:t>
            </a:r>
            <a:r>
              <a:rPr lang="tr-TR" sz="2400" dirty="0"/>
              <a:t>, </a:t>
            </a:r>
            <a:r>
              <a:rPr lang="en-US" sz="2400" dirty="0"/>
              <a:t>eBay, </a:t>
            </a:r>
            <a:r>
              <a:rPr lang="tr-TR" sz="2400" dirty="0"/>
              <a:t>A</a:t>
            </a:r>
            <a:r>
              <a:rPr lang="en-US" sz="2400" dirty="0" err="1"/>
              <a:t>mazon</a:t>
            </a:r>
            <a:r>
              <a:rPr lang="tr-TR" sz="2400" dirty="0"/>
              <a:t>…</a:t>
            </a:r>
          </a:p>
          <a:p>
            <a:pPr marL="285750" indent="-285750">
              <a:buFont typeface="Wingdings" panose="05000000000000000000" pitchFamily="2" charset="2"/>
              <a:buChar char="Ø"/>
            </a:pPr>
            <a:endParaRPr lang="tr-TR" dirty="0"/>
          </a:p>
        </p:txBody>
      </p:sp>
      <p:pic>
        <p:nvPicPr>
          <p:cNvPr id="1028" name="Picture 4" descr="https://docs.logo.com.tr/download/attachments/3342353/image2016-3-11%2011%3A7%3A52.png?version=1&amp;modificationDate=1457687234017&amp;api=v2&amp;effects=border-simple,shadow-k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1494" y="3922069"/>
            <a:ext cx="4659772" cy="2829697"/>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30582" y="8717"/>
            <a:ext cx="9093040" cy="58440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4000" b="1" dirty="0">
                <a:solidFill>
                  <a:srgbClr val="FD0000"/>
                </a:solidFill>
                <a:latin typeface="+mn-lt"/>
              </a:rPr>
              <a:t>REST Nedir?</a:t>
            </a:r>
          </a:p>
        </p:txBody>
      </p:sp>
    </p:spTree>
    <p:extLst>
      <p:ext uri="{BB962C8B-B14F-4D97-AF65-F5344CB8AC3E}">
        <p14:creationId xmlns:p14="http://schemas.microsoft.com/office/powerpoint/2010/main" val="243014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9" name="TextBox 8"/>
          <p:cNvSpPr txBox="1"/>
          <p:nvPr/>
        </p:nvSpPr>
        <p:spPr>
          <a:xfrm>
            <a:off x="838688" y="1748525"/>
            <a:ext cx="11353312" cy="4401205"/>
          </a:xfrm>
          <a:prstGeom prst="rect">
            <a:avLst/>
          </a:prstGeom>
          <a:solidFill>
            <a:schemeClr val="bg1"/>
          </a:solidFill>
        </p:spPr>
        <p:txBody>
          <a:bodyPr wrap="square" rtlCol="0">
            <a:spAutoFit/>
          </a:bodyPr>
          <a:lstStyle/>
          <a:p>
            <a:pPr marL="285750" indent="-285750">
              <a:lnSpc>
                <a:spcPct val="200000"/>
              </a:lnSpc>
              <a:buFont typeface="Wingdings" panose="05000000000000000000" pitchFamily="2" charset="2"/>
              <a:buChar char="Ø"/>
            </a:pPr>
            <a:r>
              <a:rPr lang="tr-TR" sz="2800" i="1" dirty="0"/>
              <a:t>DataQueryRestService</a:t>
            </a:r>
            <a:r>
              <a:rPr lang="tr-TR" sz="2800" dirty="0"/>
              <a:t> : </a:t>
            </a:r>
            <a:r>
              <a:rPr lang="tr-TR" sz="2800" b="1" dirty="0"/>
              <a:t>Sorgu </a:t>
            </a:r>
            <a:r>
              <a:rPr lang="tr-TR" sz="2800" dirty="0"/>
              <a:t>Servisi</a:t>
            </a:r>
          </a:p>
          <a:p>
            <a:pPr marL="285750" indent="-285750">
              <a:lnSpc>
                <a:spcPct val="200000"/>
              </a:lnSpc>
              <a:buFont typeface="Wingdings" panose="05000000000000000000" pitchFamily="2" charset="2"/>
              <a:buChar char="Ø"/>
            </a:pPr>
            <a:r>
              <a:rPr lang="tr-TR" sz="2800" i="1" dirty="0"/>
              <a:t>DataExchangeRestService</a:t>
            </a:r>
            <a:r>
              <a:rPr lang="tr-TR" sz="2800" dirty="0"/>
              <a:t> : </a:t>
            </a:r>
            <a:r>
              <a:rPr lang="tr-TR" sz="2800" b="1" dirty="0"/>
              <a:t>Veri aktarımı </a:t>
            </a:r>
            <a:r>
              <a:rPr lang="tr-TR" sz="2800" dirty="0"/>
              <a:t>Servisi</a:t>
            </a:r>
            <a:r>
              <a:rPr lang="tr-TR" sz="2800" b="1" dirty="0"/>
              <a:t> </a:t>
            </a:r>
          </a:p>
          <a:p>
            <a:pPr marL="285750" indent="-285750">
              <a:lnSpc>
                <a:spcPct val="200000"/>
              </a:lnSpc>
              <a:buFont typeface="Wingdings" panose="05000000000000000000" pitchFamily="2" charset="2"/>
              <a:buChar char="Ø"/>
            </a:pPr>
            <a:r>
              <a:rPr lang="tr-TR" sz="2800" i="1" dirty="0"/>
              <a:t>ReportingRestService</a:t>
            </a:r>
            <a:r>
              <a:rPr lang="tr-TR" sz="2800" dirty="0"/>
              <a:t> : </a:t>
            </a:r>
            <a:r>
              <a:rPr lang="tr-TR" sz="2800" b="1" dirty="0"/>
              <a:t>Raporlama </a:t>
            </a:r>
            <a:r>
              <a:rPr lang="tr-TR" sz="2800" dirty="0"/>
              <a:t>Servisi</a:t>
            </a:r>
            <a:r>
              <a:rPr lang="tr-TR" sz="2800" b="1" dirty="0"/>
              <a:t> </a:t>
            </a:r>
          </a:p>
          <a:p>
            <a:pPr marL="285750" indent="-285750">
              <a:lnSpc>
                <a:spcPct val="200000"/>
              </a:lnSpc>
              <a:buFont typeface="Wingdings" panose="05000000000000000000" pitchFamily="2" charset="2"/>
              <a:buChar char="Ø"/>
            </a:pPr>
            <a:r>
              <a:rPr lang="tr-TR" sz="2800" i="1" dirty="0"/>
              <a:t>BatchRestService</a:t>
            </a:r>
            <a:r>
              <a:rPr lang="tr-TR" sz="2800" dirty="0"/>
              <a:t> : </a:t>
            </a:r>
            <a:r>
              <a:rPr lang="tr-TR" sz="2800" b="1" dirty="0"/>
              <a:t>Toplu İşlem </a:t>
            </a:r>
            <a:r>
              <a:rPr lang="tr-TR" sz="2800" dirty="0"/>
              <a:t>Servisi</a:t>
            </a:r>
          </a:p>
          <a:p>
            <a:pPr marL="285750" indent="-285750">
              <a:lnSpc>
                <a:spcPct val="200000"/>
              </a:lnSpc>
              <a:buFont typeface="Wingdings" panose="05000000000000000000" pitchFamily="2" charset="2"/>
              <a:buChar char="Ø"/>
            </a:pPr>
            <a:r>
              <a:rPr lang="tr-TR" sz="2800" dirty="0"/>
              <a:t>Özel fonksiyonlar (</a:t>
            </a:r>
            <a:r>
              <a:rPr lang="tr-TR" sz="2800" b="1" dirty="0"/>
              <a:t>doorderdispatch</a:t>
            </a:r>
            <a:r>
              <a:rPr lang="tr-TR" sz="2800" dirty="0"/>
              <a:t>, </a:t>
            </a:r>
            <a:r>
              <a:rPr lang="tr-TR" sz="2800" b="1" dirty="0"/>
              <a:t>recalculate</a:t>
            </a:r>
            <a:r>
              <a:rPr lang="tr-TR" sz="2800" dirty="0"/>
              <a:t>, </a:t>
            </a:r>
            <a:r>
              <a:rPr lang="tr-TR" sz="2800" b="1" dirty="0"/>
              <a:t>applycampaign</a:t>
            </a:r>
            <a:r>
              <a:rPr lang="tr-TR" sz="2800" dirty="0"/>
              <a:t>… )</a:t>
            </a:r>
          </a:p>
        </p:txBody>
      </p:sp>
      <p:sp>
        <p:nvSpPr>
          <p:cNvPr id="5" name="Title 1"/>
          <p:cNvSpPr txBox="1">
            <a:spLocks/>
          </p:cNvSpPr>
          <p:nvPr/>
        </p:nvSpPr>
        <p:spPr>
          <a:xfrm>
            <a:off x="730582" y="8717"/>
            <a:ext cx="9093040" cy="58440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4000" b="1" dirty="0">
                <a:solidFill>
                  <a:srgbClr val="FD0000"/>
                </a:solidFill>
                <a:latin typeface="+mn-lt"/>
              </a:rPr>
              <a:t>j-guar REST Servisleri</a:t>
            </a:r>
          </a:p>
        </p:txBody>
      </p:sp>
      <p:sp>
        <p:nvSpPr>
          <p:cNvPr id="6" name="Rectangle: Rounded Corners 5"/>
          <p:cNvSpPr/>
          <p:nvPr/>
        </p:nvSpPr>
        <p:spPr>
          <a:xfrm>
            <a:off x="6932138" y="434912"/>
            <a:ext cx="5244398" cy="2446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tr-TR" sz="2400" dirty="0"/>
              <a:t>j-guar,</a:t>
            </a:r>
          </a:p>
          <a:p>
            <a:pPr algn="r"/>
            <a:r>
              <a:rPr lang="tr-TR" sz="2400" dirty="0"/>
              <a:t>REST servis standartlarını karşılamaktadır. </a:t>
            </a:r>
          </a:p>
          <a:p>
            <a:pPr algn="r"/>
            <a:endParaRPr lang="tr-TR" sz="2400" dirty="0"/>
          </a:p>
          <a:p>
            <a:pPr algn="r"/>
            <a:r>
              <a:rPr lang="tr-TR" sz="2400" dirty="0"/>
              <a:t>Versiyonlama, sayfalama, kullanıcı doğrulama…</a:t>
            </a:r>
          </a:p>
        </p:txBody>
      </p:sp>
    </p:spTree>
    <p:extLst>
      <p:ext uri="{BB962C8B-B14F-4D97-AF65-F5344CB8AC3E}">
        <p14:creationId xmlns:p14="http://schemas.microsoft.com/office/powerpoint/2010/main" val="263988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9" name="TextBox 8"/>
          <p:cNvSpPr txBox="1"/>
          <p:nvPr/>
        </p:nvSpPr>
        <p:spPr>
          <a:xfrm>
            <a:off x="1032100" y="859065"/>
            <a:ext cx="11097939" cy="5139869"/>
          </a:xfrm>
          <a:prstGeom prst="rect">
            <a:avLst/>
          </a:prstGeom>
          <a:solidFill>
            <a:schemeClr val="bg1"/>
          </a:solidFill>
        </p:spPr>
        <p:txBody>
          <a:bodyPr wrap="square" rtlCol="0">
            <a:spAutoFit/>
          </a:bodyPr>
          <a:lstStyle/>
          <a:p>
            <a:r>
              <a:rPr lang="tr-TR" sz="2800" dirty="0"/>
              <a:t>İşleyiş özetle 3 adımda;</a:t>
            </a:r>
          </a:p>
          <a:p>
            <a:endParaRPr lang="tr-TR" dirty="0"/>
          </a:p>
          <a:p>
            <a:r>
              <a:rPr lang="tr-TR" sz="3200" b="1" dirty="0"/>
              <a:t>Erişim anahtarı üretimi</a:t>
            </a:r>
          </a:p>
          <a:p>
            <a:endParaRPr lang="tr-TR" dirty="0"/>
          </a:p>
          <a:p>
            <a:r>
              <a:rPr lang="tr-TR" sz="2800" dirty="0"/>
              <a:t>j-guar REST tüketimi öncesi mutlaka </a:t>
            </a:r>
            <a:r>
              <a:rPr lang="tr-TR" sz="2800" b="1" dirty="0"/>
              <a:t>access token </a:t>
            </a:r>
            <a:r>
              <a:rPr lang="tr-TR" sz="2800" dirty="0"/>
              <a:t>üretilmeli</a:t>
            </a:r>
          </a:p>
          <a:p>
            <a:endParaRPr lang="tr-TR" sz="2400" dirty="0"/>
          </a:p>
          <a:p>
            <a:pPr marL="285750" indent="-285750">
              <a:lnSpc>
                <a:spcPct val="150000"/>
              </a:lnSpc>
              <a:buFont typeface="Wingdings" panose="05000000000000000000" pitchFamily="2" charset="2"/>
              <a:buChar char="ü"/>
            </a:pPr>
            <a:r>
              <a:rPr lang="tr-TR" sz="2400" dirty="0"/>
              <a:t>Token üretimi için login metodu kullanılır </a:t>
            </a:r>
          </a:p>
          <a:p>
            <a:pPr>
              <a:lnSpc>
                <a:spcPct val="150000"/>
              </a:lnSpc>
            </a:pPr>
            <a:r>
              <a:rPr lang="tr-TR" sz="2400" i="1" dirty="0">
                <a:solidFill>
                  <a:schemeClr val="accent1"/>
                </a:solidFill>
              </a:rPr>
              <a:t>	http://host:port/logo/restservices/rest/login</a:t>
            </a:r>
            <a:endParaRPr lang="tr-TR" sz="2400" dirty="0"/>
          </a:p>
          <a:p>
            <a:pPr marL="285750" indent="-285750">
              <a:lnSpc>
                <a:spcPct val="150000"/>
              </a:lnSpc>
              <a:buFont typeface="Wingdings" panose="05000000000000000000" pitchFamily="2" charset="2"/>
              <a:buChar char="ü"/>
            </a:pPr>
            <a:r>
              <a:rPr lang="tr-TR" sz="2400" dirty="0"/>
              <a:t>İstekte kullanıcı adı, şifresi ve bağlantı kurulmak istenen firma numarası gönderilir</a:t>
            </a:r>
          </a:p>
          <a:p>
            <a:pPr marL="285750" indent="-285750">
              <a:lnSpc>
                <a:spcPct val="150000"/>
              </a:lnSpc>
              <a:buFont typeface="Wingdings" panose="05000000000000000000" pitchFamily="2" charset="2"/>
              <a:buChar char="ü"/>
            </a:pPr>
            <a:r>
              <a:rPr lang="tr-TR" sz="2400" dirty="0"/>
              <a:t>Rest servisi bu çağrıyı olumlu karşılarsa geriye JSON formatında token bilgisini döndürür</a:t>
            </a:r>
          </a:p>
        </p:txBody>
      </p:sp>
      <p:sp>
        <p:nvSpPr>
          <p:cNvPr id="5" name="Title 1"/>
          <p:cNvSpPr txBox="1">
            <a:spLocks/>
          </p:cNvSpPr>
          <p:nvPr/>
        </p:nvSpPr>
        <p:spPr>
          <a:xfrm>
            <a:off x="730582" y="8717"/>
            <a:ext cx="9093040" cy="58440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4000" b="1" dirty="0">
                <a:solidFill>
                  <a:srgbClr val="FD0000"/>
                </a:solidFill>
                <a:latin typeface="+mn-lt"/>
              </a:rPr>
              <a:t>j-guar REST Tüketimi</a:t>
            </a:r>
          </a:p>
        </p:txBody>
      </p:sp>
    </p:spTree>
    <p:extLst>
      <p:ext uri="{BB962C8B-B14F-4D97-AF65-F5344CB8AC3E}">
        <p14:creationId xmlns:p14="http://schemas.microsoft.com/office/powerpoint/2010/main" val="240161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5" name="Title 1"/>
          <p:cNvSpPr txBox="1">
            <a:spLocks/>
          </p:cNvSpPr>
          <p:nvPr/>
        </p:nvSpPr>
        <p:spPr>
          <a:xfrm>
            <a:off x="730582" y="8717"/>
            <a:ext cx="9093040" cy="58440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4000" b="1" dirty="0">
                <a:solidFill>
                  <a:srgbClr val="FD0000"/>
                </a:solidFill>
                <a:latin typeface="+mn-lt"/>
              </a:rPr>
              <a:t>j-guar REST Tüketimi</a:t>
            </a:r>
          </a:p>
        </p:txBody>
      </p:sp>
      <p:sp>
        <p:nvSpPr>
          <p:cNvPr id="8" name="TextBox 7"/>
          <p:cNvSpPr txBox="1"/>
          <p:nvPr/>
        </p:nvSpPr>
        <p:spPr>
          <a:xfrm>
            <a:off x="937542" y="1214665"/>
            <a:ext cx="11097939" cy="4955203"/>
          </a:xfrm>
          <a:prstGeom prst="rect">
            <a:avLst/>
          </a:prstGeom>
          <a:solidFill>
            <a:schemeClr val="bg1"/>
          </a:solidFill>
        </p:spPr>
        <p:txBody>
          <a:bodyPr wrap="square" rtlCol="0">
            <a:spAutoFit/>
          </a:bodyPr>
          <a:lstStyle/>
          <a:p>
            <a:r>
              <a:rPr lang="tr-TR" sz="3200" b="1" dirty="0"/>
              <a:t>İşlem</a:t>
            </a:r>
          </a:p>
          <a:p>
            <a:endParaRPr lang="tr-TR" sz="3200" b="1" dirty="0"/>
          </a:p>
          <a:p>
            <a:pPr marL="285750" indent="-285750">
              <a:lnSpc>
                <a:spcPct val="150000"/>
              </a:lnSpc>
              <a:buFont typeface="Wingdings" panose="05000000000000000000" pitchFamily="2" charset="2"/>
              <a:buChar char="ü"/>
            </a:pPr>
            <a:r>
              <a:rPr lang="tr-TR" sz="2800" dirty="0"/>
              <a:t>Üretilen token bilgisi isteğin başlık bölümüne eklenerek ilgili rest kaynağı (dataexchange, rapor, batch..) çağırılır</a:t>
            </a:r>
          </a:p>
          <a:p>
            <a:pPr>
              <a:lnSpc>
                <a:spcPct val="150000"/>
              </a:lnSpc>
            </a:pPr>
            <a:endParaRPr lang="tr-TR" sz="2800" dirty="0"/>
          </a:p>
          <a:p>
            <a:pPr marL="285750" indent="-285750">
              <a:lnSpc>
                <a:spcPct val="150000"/>
              </a:lnSpc>
              <a:buFont typeface="Wingdings" panose="05000000000000000000" pitchFamily="2" charset="2"/>
              <a:buChar char="ü"/>
            </a:pPr>
            <a:r>
              <a:rPr lang="tr-TR" sz="2800" dirty="0"/>
              <a:t>İsteğin sonucunda JSON formatında dönüş yapılır</a:t>
            </a:r>
          </a:p>
          <a:p>
            <a:endParaRPr lang="tr-TR" sz="2800" dirty="0"/>
          </a:p>
          <a:p>
            <a:endParaRPr lang="tr-TR" sz="2800" dirty="0"/>
          </a:p>
          <a:p>
            <a:endParaRPr lang="tr-TR" sz="2800" dirty="0"/>
          </a:p>
        </p:txBody>
      </p:sp>
    </p:spTree>
    <p:extLst>
      <p:ext uri="{BB962C8B-B14F-4D97-AF65-F5344CB8AC3E}">
        <p14:creationId xmlns:p14="http://schemas.microsoft.com/office/powerpoint/2010/main" val="2947762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5" name="Title 1"/>
          <p:cNvSpPr txBox="1">
            <a:spLocks/>
          </p:cNvSpPr>
          <p:nvPr/>
        </p:nvSpPr>
        <p:spPr>
          <a:xfrm>
            <a:off x="730582" y="8717"/>
            <a:ext cx="9093040" cy="58440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4000" b="1" dirty="0">
                <a:solidFill>
                  <a:srgbClr val="FD0000"/>
                </a:solidFill>
                <a:latin typeface="+mn-lt"/>
              </a:rPr>
              <a:t>j-guar REST Tüketimi</a:t>
            </a:r>
          </a:p>
        </p:txBody>
      </p:sp>
      <p:sp>
        <p:nvSpPr>
          <p:cNvPr id="12" name="Content Placeholder 3"/>
          <p:cNvSpPr txBox="1">
            <a:spLocks noGrp="1"/>
          </p:cNvSpPr>
          <p:nvPr>
            <p:ph idx="1"/>
          </p:nvPr>
        </p:nvSpPr>
        <p:spPr>
          <a:xfrm>
            <a:off x="937542" y="996271"/>
            <a:ext cx="9844758" cy="3558923"/>
          </a:xfrm>
          <a:prstGeom prst="rect">
            <a:avLst/>
          </a:prstGeom>
          <a:solidFill>
            <a:schemeClr val="bg1"/>
          </a:solidFill>
        </p:spPr>
        <p:txBody>
          <a:bodyPr wrap="square" rtlCol="0">
            <a:spAutoFit/>
          </a:bodyPr>
          <a:lstStyle/>
          <a:p>
            <a:pPr marL="0" indent="0">
              <a:buNone/>
            </a:pPr>
            <a:endParaRPr lang="tr-TR" sz="3200" b="1" dirty="0"/>
          </a:p>
          <a:p>
            <a:pPr marL="0" indent="0">
              <a:buNone/>
            </a:pPr>
            <a:r>
              <a:rPr lang="tr-TR" sz="3200" b="1" dirty="0"/>
              <a:t>İşlem Sonlandırma</a:t>
            </a:r>
            <a:endParaRPr lang="tr-TR" sz="3200" dirty="0"/>
          </a:p>
          <a:p>
            <a:pPr marL="285750" indent="-285750">
              <a:buFont typeface="Wingdings" panose="05000000000000000000" pitchFamily="2" charset="2"/>
              <a:buChar char="Ø"/>
            </a:pPr>
            <a:endParaRPr lang="tr-TR" sz="2800" dirty="0"/>
          </a:p>
          <a:p>
            <a:pPr>
              <a:buFont typeface="Wingdings" panose="05000000000000000000" pitchFamily="2" charset="2"/>
              <a:buChar char="ü"/>
            </a:pPr>
            <a:r>
              <a:rPr lang="tr-TR" sz="2800" dirty="0"/>
              <a:t>İlgili session logout metodu ile sonlandırılır ya da belirlenen timeout süresi sonucunda kullanım dışı olur</a:t>
            </a:r>
          </a:p>
          <a:p>
            <a:pPr marL="285750" indent="-285750">
              <a:buFont typeface="Wingdings" panose="05000000000000000000" pitchFamily="2" charset="2"/>
              <a:buChar char="Ø"/>
            </a:pPr>
            <a:endParaRPr lang="tr-TR" sz="2800" dirty="0"/>
          </a:p>
          <a:p>
            <a:pPr marL="285750" indent="-285750">
              <a:buFont typeface="Wingdings" panose="05000000000000000000" pitchFamily="2" charset="2"/>
              <a:buChar char="Ø"/>
            </a:pPr>
            <a:endParaRPr lang="tr-TR" sz="2800" dirty="0"/>
          </a:p>
        </p:txBody>
      </p:sp>
    </p:spTree>
    <p:extLst>
      <p:ext uri="{BB962C8B-B14F-4D97-AF65-F5344CB8AC3E}">
        <p14:creationId xmlns:p14="http://schemas.microsoft.com/office/powerpoint/2010/main" val="3907994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9" name="TextBox 8"/>
          <p:cNvSpPr txBox="1"/>
          <p:nvPr/>
        </p:nvSpPr>
        <p:spPr>
          <a:xfrm>
            <a:off x="730582" y="1066686"/>
            <a:ext cx="11097939" cy="4770537"/>
          </a:xfrm>
          <a:prstGeom prst="rect">
            <a:avLst/>
          </a:prstGeom>
          <a:solidFill>
            <a:schemeClr val="bg1"/>
          </a:solidFill>
        </p:spPr>
        <p:txBody>
          <a:bodyPr wrap="square" rtlCol="0">
            <a:spAutoFit/>
          </a:bodyPr>
          <a:lstStyle/>
          <a:p>
            <a:r>
              <a:rPr lang="tr-TR" sz="3200" b="1" u="sng" dirty="0"/>
              <a:t>W</a:t>
            </a:r>
            <a:r>
              <a:rPr lang="tr-TR" sz="3200" b="1" dirty="0"/>
              <a:t>eb </a:t>
            </a:r>
            <a:r>
              <a:rPr lang="tr-TR" sz="3200" b="1" u="sng" dirty="0"/>
              <a:t>A</a:t>
            </a:r>
            <a:r>
              <a:rPr lang="tr-TR" sz="3200" b="1" dirty="0"/>
              <a:t>pplication </a:t>
            </a:r>
            <a:r>
              <a:rPr lang="tr-TR" sz="3200" b="1" u="sng" dirty="0"/>
              <a:t>D</a:t>
            </a:r>
            <a:r>
              <a:rPr lang="tr-TR" sz="3200" b="1" dirty="0"/>
              <a:t>escription </a:t>
            </a:r>
            <a:r>
              <a:rPr lang="tr-TR" sz="3200" b="1" u="sng" dirty="0"/>
              <a:t>L</a:t>
            </a:r>
            <a:r>
              <a:rPr lang="tr-TR" sz="3200" b="1" dirty="0"/>
              <a:t>anguage</a:t>
            </a:r>
          </a:p>
          <a:p>
            <a:endParaRPr lang="tr-TR" dirty="0"/>
          </a:p>
          <a:p>
            <a:pPr marL="285750" indent="-285750">
              <a:buFont typeface="Wingdings" panose="05000000000000000000" pitchFamily="2" charset="2"/>
              <a:buChar char="Ø"/>
            </a:pPr>
            <a:r>
              <a:rPr lang="tr-TR" sz="2800" b="1" dirty="0">
                <a:hlinkClick r:id="rId5"/>
              </a:rPr>
              <a:t>http://host:port/logo/restservices/rest/?_wadl</a:t>
            </a:r>
            <a:endParaRPr lang="tr-TR" sz="2800" b="1" dirty="0"/>
          </a:p>
          <a:p>
            <a:endParaRPr lang="tr-TR" dirty="0"/>
          </a:p>
          <a:p>
            <a:pPr lvl="1"/>
            <a:r>
              <a:rPr lang="tr-TR" sz="2400" dirty="0"/>
              <a:t>login/logout</a:t>
            </a:r>
          </a:p>
          <a:p>
            <a:pPr lvl="1"/>
            <a:r>
              <a:rPr lang="tr-TR" sz="2400" dirty="0"/>
              <a:t>batch</a:t>
            </a:r>
          </a:p>
          <a:p>
            <a:pPr lvl="1"/>
            <a:r>
              <a:rPr lang="tr-TR" sz="2400" dirty="0"/>
              <a:t>reporting</a:t>
            </a:r>
          </a:p>
          <a:p>
            <a:pPr lvl="1"/>
            <a:r>
              <a:rPr lang="tr-TR" sz="2400" dirty="0"/>
              <a:t>dataQuery</a:t>
            </a:r>
          </a:p>
          <a:p>
            <a:pPr lvl="1"/>
            <a:r>
              <a:rPr lang="tr-TR" sz="2400" dirty="0"/>
              <a:t>özel fonksiyonlar(doorderdispatch, recalculate, applycampaign..)</a:t>
            </a:r>
          </a:p>
          <a:p>
            <a:pPr marL="285750" indent="-285750">
              <a:buFont typeface="Wingdings" panose="05000000000000000000" pitchFamily="2" charset="2"/>
              <a:buChar char="Ø"/>
            </a:pPr>
            <a:endParaRPr lang="tr-TR" b="1" dirty="0">
              <a:hlinkClick r:id="rId6"/>
            </a:endParaRPr>
          </a:p>
          <a:p>
            <a:pPr marL="285750" indent="-285750">
              <a:buFont typeface="Wingdings" panose="05000000000000000000" pitchFamily="2" charset="2"/>
              <a:buChar char="Ø"/>
            </a:pPr>
            <a:r>
              <a:rPr lang="tr-TR" sz="2800" b="1" dirty="0">
                <a:hlinkClick r:id="rId6"/>
              </a:rPr>
              <a:t>http://host:port/logo/rest/?_wadl</a:t>
            </a:r>
            <a:endParaRPr lang="tr-TR" sz="2800" b="1" dirty="0"/>
          </a:p>
          <a:p>
            <a:r>
              <a:rPr lang="tr-TR" dirty="0"/>
              <a:t>	</a:t>
            </a:r>
          </a:p>
          <a:p>
            <a:pPr lvl="1"/>
            <a:r>
              <a:rPr lang="tr-TR" sz="2400" dirty="0"/>
              <a:t>j-guar iş nesneleri (mmitemexchanges, fiarpcardexchanges, loinvoices…)</a:t>
            </a:r>
          </a:p>
        </p:txBody>
      </p:sp>
      <p:sp>
        <p:nvSpPr>
          <p:cNvPr id="5" name="Title 1"/>
          <p:cNvSpPr txBox="1">
            <a:spLocks/>
          </p:cNvSpPr>
          <p:nvPr/>
        </p:nvSpPr>
        <p:spPr>
          <a:xfrm>
            <a:off x="730582" y="8717"/>
            <a:ext cx="9093040" cy="58440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rgbClr val="FD0000"/>
                </a:solidFill>
                <a:latin typeface="+mn-lt"/>
              </a:rPr>
              <a:t>j-guar Rest WADL</a:t>
            </a:r>
          </a:p>
        </p:txBody>
      </p:sp>
    </p:spTree>
    <p:extLst>
      <p:ext uri="{BB962C8B-B14F-4D97-AF65-F5344CB8AC3E}">
        <p14:creationId xmlns:p14="http://schemas.microsoft.com/office/powerpoint/2010/main" val="295102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9" name="TextBox 8"/>
          <p:cNvSpPr txBox="1"/>
          <p:nvPr/>
        </p:nvSpPr>
        <p:spPr>
          <a:xfrm>
            <a:off x="937542" y="930762"/>
            <a:ext cx="11097939" cy="4801314"/>
          </a:xfrm>
          <a:prstGeom prst="rect">
            <a:avLst/>
          </a:prstGeom>
          <a:solidFill>
            <a:schemeClr val="bg1"/>
          </a:solidFill>
        </p:spPr>
        <p:txBody>
          <a:bodyPr wrap="square" rtlCol="0">
            <a:spAutoFit/>
          </a:bodyPr>
          <a:lstStyle/>
          <a:p>
            <a:endParaRPr lang="tr-TR" dirty="0"/>
          </a:p>
          <a:p>
            <a:pPr marL="285750" indent="-285750">
              <a:buFont typeface="Arial" panose="020B0604020202020204" pitchFamily="34" charset="0"/>
              <a:buChar char="•"/>
            </a:pPr>
            <a:r>
              <a:rPr lang="tr-TR" sz="2800" dirty="0"/>
              <a:t>j-guar REST servisleri içerisindeki tüm nesnelere ait tanımlar Swagger 2.0 formatında oluşturulmuştur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Bu tanımlara </a:t>
            </a:r>
            <a:r>
              <a:rPr lang="tr-TR" sz="2800" dirty="0">
                <a:hlinkClick r:id="rId5"/>
              </a:rPr>
              <a:t>http://host:port/logo/restdocs/</a:t>
            </a:r>
            <a:r>
              <a:rPr lang="tr-TR" sz="2800" dirty="0"/>
              <a:t> adresi üzerinden erişebilirsiniz</a:t>
            </a:r>
            <a:br>
              <a:rPr lang="tr-TR" sz="2800" dirty="0"/>
            </a:br>
            <a:endParaRPr lang="tr-TR" sz="2800" dirty="0"/>
          </a:p>
          <a:p>
            <a:pPr marL="285750" indent="-285750">
              <a:buFont typeface="Arial" panose="020B0604020202020204" pitchFamily="34" charset="0"/>
              <a:buChar char="•"/>
            </a:pPr>
            <a:r>
              <a:rPr lang="tr-TR" sz="2800" dirty="0"/>
              <a:t>help sayfasında tüm iş nesnelerine ait tanımlar listelenmektedir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İlgili rest kaynağına ait j-guar karşılıkları belirtilmiştir</a:t>
            </a:r>
          </a:p>
          <a:p>
            <a:endParaRPr lang="tr-TR" dirty="0"/>
          </a:p>
          <a:p>
            <a:endParaRPr lang="tr-TR" dirty="0"/>
          </a:p>
        </p:txBody>
      </p:sp>
      <p:sp>
        <p:nvSpPr>
          <p:cNvPr id="5" name="Title 1"/>
          <p:cNvSpPr txBox="1">
            <a:spLocks/>
          </p:cNvSpPr>
          <p:nvPr/>
        </p:nvSpPr>
        <p:spPr>
          <a:xfrm>
            <a:off x="730582" y="8717"/>
            <a:ext cx="9093040" cy="58440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rgbClr val="FD0000"/>
                </a:solidFill>
                <a:latin typeface="+mn-lt"/>
              </a:rPr>
              <a:t>j-guar Rest Swagger UI</a:t>
            </a:r>
          </a:p>
        </p:txBody>
      </p:sp>
    </p:spTree>
    <p:extLst>
      <p:ext uri="{BB962C8B-B14F-4D97-AF65-F5344CB8AC3E}">
        <p14:creationId xmlns:p14="http://schemas.microsoft.com/office/powerpoint/2010/main" val="2394303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tretch>
            <a:fillRect/>
          </a:stretch>
        </p:blipFill>
        <p:spPr>
          <a:xfrm>
            <a:off x="-1499240" y="0"/>
            <a:ext cx="2229822" cy="6858000"/>
          </a:xfrm>
          <a:prstGeom prst="rect">
            <a:avLst/>
          </a:prstGeom>
        </p:spPr>
      </p:pic>
      <p:pic>
        <p:nvPicPr>
          <p:cNvPr id="10" name="Picture 9"/>
          <p:cNvPicPr>
            <a:picLocks noChangeAspect="1"/>
          </p:cNvPicPr>
          <p:nvPr/>
        </p:nvPicPr>
        <p:blipFill>
          <a:blip r:embed="rId4" cstate="print"/>
          <a:stretch>
            <a:fillRect/>
          </a:stretch>
        </p:blipFill>
        <p:spPr>
          <a:xfrm>
            <a:off x="937542" y="6254753"/>
            <a:ext cx="1209688" cy="429866"/>
          </a:xfrm>
          <a:prstGeom prst="rect">
            <a:avLst/>
          </a:prstGeom>
        </p:spPr>
      </p:pic>
      <p:sp>
        <p:nvSpPr>
          <p:cNvPr id="3" name="Rectangle 2"/>
          <p:cNvSpPr/>
          <p:nvPr/>
        </p:nvSpPr>
        <p:spPr>
          <a:xfrm>
            <a:off x="2973859" y="2674886"/>
            <a:ext cx="6096000" cy="646331"/>
          </a:xfrm>
          <a:prstGeom prst="rect">
            <a:avLst/>
          </a:prstGeom>
        </p:spPr>
        <p:txBody>
          <a:bodyPr>
            <a:spAutoFit/>
          </a:bodyPr>
          <a:lstStyle/>
          <a:p>
            <a:pPr algn="ctr"/>
            <a:r>
              <a:rPr lang="tr-TR" sz="3600" b="1" dirty="0">
                <a:solidFill>
                  <a:schemeClr val="accent1"/>
                </a:solidFill>
              </a:rPr>
              <a:t>JAVA REST CLIENT</a:t>
            </a:r>
          </a:p>
        </p:txBody>
      </p:sp>
    </p:spTree>
    <p:extLst>
      <p:ext uri="{BB962C8B-B14F-4D97-AF65-F5344CB8AC3E}">
        <p14:creationId xmlns:p14="http://schemas.microsoft.com/office/powerpoint/2010/main" val="162970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5195</TotalTime>
  <Words>989</Words>
  <Application>Microsoft Office PowerPoint</Application>
  <PresentationFormat>Widescreen</PresentationFormat>
  <Paragraphs>143</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Helvetica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Fatma Aslantekin</dc:creator>
  <cp:lastModifiedBy>Arif Battal</cp:lastModifiedBy>
  <cp:revision>230</cp:revision>
  <dcterms:created xsi:type="dcterms:W3CDTF">2013-12-19T13:57:34Z</dcterms:created>
  <dcterms:modified xsi:type="dcterms:W3CDTF">2016-10-06T12:30:38Z</dcterms:modified>
</cp:coreProperties>
</file>